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290" r:id="rId2"/>
    <p:sldId id="2388" r:id="rId3"/>
    <p:sldId id="2389" r:id="rId4"/>
    <p:sldId id="2390" r:id="rId5"/>
    <p:sldId id="2392" r:id="rId6"/>
    <p:sldId id="2391" r:id="rId7"/>
    <p:sldId id="2393" r:id="rId8"/>
    <p:sldId id="2221" r:id="rId9"/>
    <p:sldId id="2222" r:id="rId10"/>
    <p:sldId id="2394" r:id="rId11"/>
    <p:sldId id="2395" r:id="rId12"/>
    <p:sldId id="2396" r:id="rId13"/>
    <p:sldId id="2397" r:id="rId14"/>
    <p:sldId id="2314" r:id="rId15"/>
    <p:sldId id="2300" r:id="rId16"/>
    <p:sldId id="2398" r:id="rId17"/>
    <p:sldId id="2399" r:id="rId18"/>
    <p:sldId id="2330" r:id="rId19"/>
    <p:sldId id="2331" r:id="rId20"/>
    <p:sldId id="2406" r:id="rId21"/>
    <p:sldId id="2407" r:id="rId22"/>
    <p:sldId id="2214" r:id="rId23"/>
    <p:sldId id="2404" r:id="rId24"/>
    <p:sldId id="2402" r:id="rId25"/>
    <p:sldId id="2403" r:id="rId26"/>
    <p:sldId id="2301" r:id="rId27"/>
    <p:sldId id="2405" r:id="rId28"/>
    <p:sldId id="2362" r:id="rId29"/>
  </p:sldIdLst>
  <p:sldSz cx="12190413" cy="6859588"/>
  <p:notesSz cx="6858000" cy="9144000"/>
  <p:custDataLst>
    <p:tags r:id="rId32"/>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96318" autoAdjust="0"/>
  </p:normalViewPr>
  <p:slideViewPr>
    <p:cSldViewPr showGuides="1">
      <p:cViewPr varScale="1">
        <p:scale>
          <a:sx n="106" d="100"/>
          <a:sy n="106" d="100"/>
        </p:scale>
        <p:origin x="78" y="228"/>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2024/6/12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2024/6/12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3" name="矩形 2"/>
          <p:cNvSpPr/>
          <p:nvPr/>
        </p:nvSpPr>
        <p:spPr>
          <a:xfrm>
            <a:off x="1198880" y="2566670"/>
            <a:ext cx="4536286" cy="855345"/>
          </a:xfrm>
          <a:prstGeom prst="rect">
            <a:avLst/>
          </a:prstGeom>
        </p:spPr>
        <p:txBody>
          <a:bodyPr wrap="square">
            <a:noAutofit/>
          </a:bodyPr>
          <a:lstStyle/>
          <a:p>
            <a:pPr>
              <a:lnSpc>
                <a:spcPct val="90000"/>
              </a:lnSpc>
            </a:pPr>
            <a:r>
              <a:rPr lang="zh-CN" altLang="zh-CN" sz="5400" b="1" kern="100" dirty="0">
                <a:solidFill>
                  <a:schemeClr val="bg1"/>
                </a:solidFill>
                <a:latin typeface="+mj-ea"/>
                <a:ea typeface="+mj-ea"/>
                <a:cs typeface="华文黑体" panose="02010600040101010101" pitchFamily="2" charset="-122"/>
              </a:rPr>
              <a:t>章末素养提升</a:t>
            </a:r>
          </a:p>
        </p:txBody>
      </p:sp>
      <p:pic>
        <p:nvPicPr>
          <p:cNvPr id="10" name="图片 9"/>
          <p:cNvPicPr preferRelativeResize="0">
            <a:picLocks/>
          </p:cNvPicPr>
          <p:nvPr/>
        </p:nvPicPr>
        <p:blipFill rotWithShape="1">
          <a:blip r:embed="rId3" cstate="print">
            <a:extLst>
              <a:ext uri="{28A0092B-C50C-407E-A947-70E740481C1C}">
                <a14:useLocalDpi xmlns:a14="http://schemas.microsoft.com/office/drawing/2010/main" val="0"/>
              </a:ext>
            </a:extLst>
          </a:blip>
          <a:srcRect b="10109"/>
          <a:stretch/>
        </p:blipFill>
        <p:spPr>
          <a:xfrm>
            <a:off x="7272813" y="2047240"/>
            <a:ext cx="4917600" cy="2764800"/>
          </a:xfrm>
          <a:prstGeom prst="rect">
            <a:avLst/>
          </a:prstGeom>
        </p:spPr>
      </p:pic>
      <p:sp>
        <p:nvSpPr>
          <p:cNvPr id="11" name="矩形 10"/>
          <p:cNvSpPr/>
          <p:nvPr/>
        </p:nvSpPr>
        <p:spPr>
          <a:xfrm flipV="1">
            <a:off x="7272338" y="204598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12" name="文本框 11"/>
          <p:cNvSpPr txBox="1"/>
          <p:nvPr/>
        </p:nvSpPr>
        <p:spPr>
          <a:xfrm>
            <a:off x="1198880" y="3506470"/>
            <a:ext cx="3380105" cy="398780"/>
          </a:xfrm>
          <a:prstGeom prst="rect">
            <a:avLst/>
          </a:prstGeom>
          <a:noFill/>
        </p:spPr>
        <p:txBody>
          <a:bodyPr wrap="square" rtlCol="0">
            <a:spAutoFit/>
          </a:bodyPr>
          <a:lstStyle/>
          <a:p>
            <a:r>
              <a:rPr lang="en-US" altLang="zh-CN" sz="2000" dirty="0" smtClean="0">
                <a:solidFill>
                  <a:prstClr val="white"/>
                </a:solidFill>
              </a:rPr>
              <a:t>DISIZHANG</a:t>
            </a:r>
          </a:p>
        </p:txBody>
      </p:sp>
      <p:sp>
        <p:nvSpPr>
          <p:cNvPr id="17" name="文本框 16"/>
          <p:cNvSpPr txBox="1"/>
          <p:nvPr/>
        </p:nvSpPr>
        <p:spPr>
          <a:xfrm>
            <a:off x="1198880" y="4010790"/>
            <a:ext cx="1440160" cy="461665"/>
          </a:xfrm>
          <a:prstGeom prst="rect">
            <a:avLst/>
          </a:prstGeom>
          <a:noFill/>
        </p:spPr>
        <p:txBody>
          <a:bodyPr wrap="square" rtlCol="0">
            <a:spAutoFit/>
          </a:bodyPr>
          <a:lstStyle/>
          <a:p>
            <a:r>
              <a:rPr lang="zh-CN" altLang="zh-CN" dirty="0" smtClean="0">
                <a:solidFill>
                  <a:prstClr val="white"/>
                </a:solidFill>
              </a:rPr>
              <a:t>第</a:t>
            </a:r>
            <a:r>
              <a:rPr lang="zh-CN" altLang="en-US" dirty="0" smtClean="0">
                <a:solidFill>
                  <a:prstClr val="white"/>
                </a:solidFill>
              </a:rPr>
              <a:t>四</a:t>
            </a:r>
            <a:r>
              <a:rPr lang="zh-CN" altLang="zh-CN" dirty="0" smtClean="0">
                <a:solidFill>
                  <a:prstClr val="white"/>
                </a:solidFill>
              </a:rPr>
              <a:t>章</a:t>
            </a:r>
            <a:endParaRPr lang="zh-CN" altLang="zh-CN"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981522"/>
            <a:ext cx="11250000" cy="4032448"/>
            <a:chOff x="471000" y="934424"/>
            <a:chExt cx="11250000" cy="3685665"/>
          </a:xfrm>
        </p:grpSpPr>
        <p:sp>
          <p:nvSpPr>
            <p:cNvPr id="11" name="圆角矩形 10"/>
            <p:cNvSpPr/>
            <p:nvPr/>
          </p:nvSpPr>
          <p:spPr>
            <a:xfrm>
              <a:off x="471000" y="1094414"/>
              <a:ext cx="11250000" cy="3525675"/>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pic>
        <p:nvPicPr>
          <p:cNvPr id="8" name="image46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7032" y="1845618"/>
            <a:ext cx="1937612" cy="2142341"/>
          </a:xfrm>
          <a:prstGeom prst="rect">
            <a:avLst/>
          </a:prstGeom>
          <a:noFill/>
          <a:ln>
            <a:noFill/>
          </a:ln>
        </p:spPr>
      </p:pic>
      <p:sp>
        <p:nvSpPr>
          <p:cNvPr id="14" name="矩形 13"/>
          <p:cNvSpPr/>
          <p:nvPr/>
        </p:nvSpPr>
        <p:spPr>
          <a:xfrm>
            <a:off x="642237" y="1413570"/>
            <a:ext cx="7829234" cy="3323987"/>
          </a:xfrm>
          <a:prstGeom prst="rect">
            <a:avLst/>
          </a:prstGeom>
        </p:spPr>
        <p:txBody>
          <a:bodyPr wrap="square">
            <a:spAutoFit/>
          </a:bodyPr>
          <a:lstStyle/>
          <a:p>
            <a:pPr>
              <a:lnSpc>
                <a:spcPct val="150000"/>
              </a:lnSpc>
              <a:spcAft>
                <a:spcPts val="0"/>
              </a:spcAft>
              <a:tabLst>
                <a:tab pos="234061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可知</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从圆轨道任一点滑到底端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点所用时间与倾角无关</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则有</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由题图可知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若小球从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轨道与圆交点由静止滑下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则所用时间与从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点滑下所用时间相同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点处于圆外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则有</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3238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linds(horizontal)">
                                      <p:cBhvr>
                                        <p:cTn id="13" dur="500"/>
                                        <p:tgtEl>
                                          <p:spTgt spid="14">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blinds(horizontal)">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078660"/>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79561" y="1187668"/>
            <a:ext cx="10544237" cy="2031325"/>
          </a:xfrm>
          <a:prstGeom prst="rect">
            <a:avLst/>
          </a:prstGeom>
        </p:spPr>
        <p:txBody>
          <a:bodyPr wrap="square">
            <a:spAutoFit/>
          </a:bodyPr>
          <a:lstStyle/>
          <a:p>
            <a:pPr algn="ctr">
              <a:lnSpc>
                <a:spcPct val="150000"/>
              </a:lnSpc>
              <a:spcAft>
                <a:spcPts val="0"/>
              </a:spcAft>
              <a:tabLst>
                <a:tab pos="234061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等时圆模型</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物体沿着同一竖直圆上的所有光滑弦轨道由静止下滑</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比较沿不同弦轨道到达底端所用时间。</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image47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2291" y="3213770"/>
            <a:ext cx="4385830" cy="2483713"/>
          </a:xfrm>
          <a:prstGeom prst="rect">
            <a:avLst/>
          </a:prstGeom>
          <a:noFill/>
          <a:ln>
            <a:noFill/>
          </a:ln>
        </p:spPr>
      </p:pic>
    </p:spTree>
    <p:extLst>
      <p:ext uri="{BB962C8B-B14F-4D97-AF65-F5344CB8AC3E}">
        <p14:creationId xmlns:p14="http://schemas.microsoft.com/office/powerpoint/2010/main" val="683260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078660"/>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mc:AlternateContent xmlns:mc="http://schemas.openxmlformats.org/markup-compatibility/2006" xmlns:a14="http://schemas.microsoft.com/office/drawing/2010/main">
        <mc:Choice Requires="a14">
          <p:sp>
            <p:nvSpPr>
              <p:cNvPr id="14" name="矩形 13"/>
              <p:cNvSpPr/>
              <p:nvPr/>
            </p:nvSpPr>
            <p:spPr>
              <a:xfrm>
                <a:off x="879561" y="1187668"/>
                <a:ext cx="10544237" cy="2856936"/>
              </a:xfrm>
              <a:prstGeom prst="rect">
                <a:avLst/>
              </a:prstGeom>
            </p:spPr>
            <p:txBody>
              <a:bodyPr wrap="square">
                <a:spAutoFit/>
              </a:bodyPr>
              <a:lstStyle/>
              <a:p>
                <a:pPr>
                  <a:lnSpc>
                    <a:spcPct val="150000"/>
                  </a:lnSpc>
                  <a:spcAft>
                    <a:spcPts val="0"/>
                  </a:spcAft>
                  <a:tabLst>
                    <a:tab pos="234061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设某一条弦与水平方向的夹角为</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圆的半径为</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物体沿光滑弦做匀加速直线运动</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位移</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sin </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。由运动学公式</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得</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e>
                    </m:rad>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𝑅</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𝑔</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𝛼</m:t>
                            </m:r>
                          </m:den>
                        </m:f>
                      </m:e>
                    </m:rad>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rad>
                      <m:radPr>
                        <m:degHide m:val="on"/>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𝑅</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𝑔</m:t>
                            </m:r>
                          </m:den>
                        </m:f>
                      </m:e>
                    </m:rad>
                  </m:oMath>
                </a14:m>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879561" y="1187668"/>
                <a:ext cx="10544237" cy="2856936"/>
              </a:xfrm>
              <a:prstGeom prst="rect">
                <a:avLst/>
              </a:prstGeom>
              <a:blipFill rotWithShape="0">
                <a:blip r:embed="rId2"/>
                <a:stretch>
                  <a:fillRect l="-1156" r="-116"/>
                </a:stretch>
              </a:blipFill>
            </p:spPr>
            <p:txBody>
              <a:bodyPr/>
              <a:lstStyle/>
              <a:p>
                <a:r>
                  <a:rPr lang="zh-CN" altLang="en-US">
                    <a:noFill/>
                  </a:rPr>
                  <a:t> </a:t>
                </a:r>
              </a:p>
            </p:txBody>
          </p:sp>
        </mc:Fallback>
      </mc:AlternateContent>
      <p:pic>
        <p:nvPicPr>
          <p:cNvPr id="7" name="image47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7134" y="2802747"/>
            <a:ext cx="4385830" cy="2483713"/>
          </a:xfrm>
          <a:prstGeom prst="rect">
            <a:avLst/>
          </a:prstGeom>
          <a:noFill/>
          <a:ln>
            <a:noFill/>
          </a:ln>
        </p:spPr>
      </p:pic>
    </p:spTree>
    <p:extLst>
      <p:ext uri="{BB962C8B-B14F-4D97-AF65-F5344CB8AC3E}">
        <p14:creationId xmlns:p14="http://schemas.microsoft.com/office/powerpoint/2010/main" val="1975284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078660"/>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79561" y="1187668"/>
            <a:ext cx="10544237" cy="4616648"/>
          </a:xfrm>
          <a:prstGeom prst="rect">
            <a:avLst/>
          </a:prstGeom>
        </p:spPr>
        <p:txBody>
          <a:bodyPr wrap="square">
            <a:spAutoFit/>
          </a:bodyPr>
          <a:lstStyle/>
          <a:p>
            <a:pPr>
              <a:lnSpc>
                <a:spcPct val="150000"/>
              </a:lnSpc>
              <a:spcAft>
                <a:spcPts val="0"/>
              </a:spcAft>
              <a:tabLst>
                <a:tab pos="2340610" algn="l"/>
              </a:tabLst>
            </a:pP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即</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沿各条弦运动具有等时性</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运动时间</a:t>
            </a: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与</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弦</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的倾角、长短无关</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可以得出结论</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物体从圆的顶端沿光滑弦轨道由</a:t>
            </a: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静止</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滑</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下</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滑到弦轨道与圆的交点的时间</a:t>
            </a: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相等</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340610" algn="l"/>
              </a:tabLst>
            </a:pP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如图甲</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物体从圆上的各个位置沿光滑弦轨道由静止滑下</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滑到圆的底端的时间相等</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如图乙</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image47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5151" y="1413570"/>
            <a:ext cx="4385830" cy="2483713"/>
          </a:xfrm>
          <a:prstGeom prst="rect">
            <a:avLst/>
          </a:prstGeom>
          <a:noFill/>
          <a:ln>
            <a:noFill/>
          </a:ln>
        </p:spPr>
      </p:pic>
    </p:spTree>
    <p:extLst>
      <p:ext uri="{BB962C8B-B14F-4D97-AF65-F5344CB8AC3E}">
        <p14:creationId xmlns:p14="http://schemas.microsoft.com/office/powerpoint/2010/main" val="27472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621482"/>
                <a:ext cx="11412000" cy="6072240"/>
              </a:xfrm>
              <a:prstGeom prst="rect">
                <a:avLst/>
              </a:prstGeom>
            </p:spPr>
            <p:txBody>
              <a:bodyPr>
                <a:spAutoFit/>
              </a:bodyPr>
              <a:lstStyle/>
              <a:p>
                <a:pPr>
                  <a:lnSpc>
                    <a:spcPct val="150000"/>
                  </a:lnSpc>
                  <a:spcAft>
                    <a:spcPts val="0"/>
                  </a:spcAft>
                  <a:tabLst>
                    <a:tab pos="2340610" algn="l"/>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抚州市高一期末</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质量为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的木板</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放在水平桌面上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质量为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的物块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放在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受到水平向右的拉力</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的作用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间的动摩擦因数为</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与地面间的动摩擦因数为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重力加速度为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最大静摩擦力等于滑动摩擦力</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则下列选项正确的是</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都相对地面静止</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足够大时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的加速度可能会超过</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μg</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无论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为何值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都不可能相对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滑动</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间的摩擦力为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621482"/>
                <a:ext cx="11412000" cy="6072240"/>
              </a:xfrm>
              <a:prstGeom prst="rect">
                <a:avLst/>
              </a:prstGeom>
              <a:blipFill rotWithShape="0">
                <a:blip r:embed="rId2"/>
                <a:stretch>
                  <a:fillRect l="-1122" r="-53"/>
                </a:stretch>
              </a:blipFill>
            </p:spPr>
            <p:txBody>
              <a:bodyPr/>
              <a:lstStyle/>
              <a:p>
                <a:r>
                  <a:rPr lang="zh-CN" altLang="en-US">
                    <a:noFill/>
                  </a:rPr>
                  <a:t> </a:t>
                </a:r>
              </a:p>
            </p:txBody>
          </p:sp>
        </mc:Fallback>
      </mc:AlternateContent>
      <p:grpSp>
        <p:nvGrpSpPr>
          <p:cNvPr id="6" name="组合 5"/>
          <p:cNvGrpSpPr/>
          <p:nvPr/>
        </p:nvGrpSpPr>
        <p:grpSpPr>
          <a:xfrm>
            <a:off x="0" y="817388"/>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pic>
        <p:nvPicPr>
          <p:cNvPr id="9" name="image47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4205182"/>
            <a:ext cx="2415275" cy="1032948"/>
          </a:xfrm>
          <a:prstGeom prst="rect">
            <a:avLst/>
          </a:prstGeom>
          <a:noFill/>
          <a:ln>
            <a:noFill/>
          </a:ln>
        </p:spPr>
      </p:pic>
      <p:sp>
        <p:nvSpPr>
          <p:cNvPr id="10" name="TextBox 14"/>
          <p:cNvSpPr txBox="1"/>
          <p:nvPr/>
        </p:nvSpPr>
        <p:spPr>
          <a:xfrm>
            <a:off x="237714" y="5806058"/>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40194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77466"/>
            <a:ext cx="11250000" cy="5447584"/>
            <a:chOff x="471000" y="934424"/>
            <a:chExt cx="11250000" cy="5447584"/>
          </a:xfrm>
        </p:grpSpPr>
        <p:sp>
          <p:nvSpPr>
            <p:cNvPr id="11" name="圆角矩形 10"/>
            <p:cNvSpPr/>
            <p:nvPr/>
          </p:nvSpPr>
          <p:spPr>
            <a:xfrm>
              <a:off x="471000" y="1094413"/>
              <a:ext cx="11250000" cy="5287595"/>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3" name="矩形 2"/>
              <p:cNvSpPr/>
              <p:nvPr/>
            </p:nvSpPr>
            <p:spPr>
              <a:xfrm>
                <a:off x="698300" y="693490"/>
                <a:ext cx="10793813" cy="5231560"/>
              </a:xfrm>
              <a:prstGeom prst="rect">
                <a:avLst/>
              </a:prstGeom>
            </p:spPr>
            <p:txBody>
              <a:bodyPr>
                <a:spAutoFit/>
              </a:bodyPr>
              <a:lstStyle/>
              <a:p>
                <a:pPr>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之间的最大静摩擦力为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与地面之间的摩擦力最大值为</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当</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会一起相对地面发生滑动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足够大时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之间达到最大静摩擦力为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此时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的加速度为</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𝜇</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𝑚𝑔</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𝜇</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𝑚𝑔</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μg</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因此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的加速度不会超过</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8300" y="693490"/>
                <a:ext cx="10793813" cy="5231560"/>
              </a:xfrm>
              <a:prstGeom prst="rect">
                <a:avLst/>
              </a:prstGeom>
              <a:blipFill rotWithShape="0">
                <a:blip r:embed="rId3"/>
                <a:stretch>
                  <a:fillRect l="-1186" b="-583"/>
                </a:stretch>
              </a:blipFill>
            </p:spPr>
            <p:txBody>
              <a:bodyPr/>
              <a:lstStyle/>
              <a:p>
                <a:r>
                  <a:rPr lang="zh-CN" altLang="en-US">
                    <a:noFill/>
                  </a:rPr>
                  <a:t> </a:t>
                </a:r>
              </a:p>
            </p:txBody>
          </p:sp>
        </mc:Fallback>
      </mc:AlternateContent>
      <p:pic>
        <p:nvPicPr>
          <p:cNvPr id="9" name="image474.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1629594"/>
            <a:ext cx="2415275" cy="1032948"/>
          </a:xfrm>
          <a:prstGeom prst="rect">
            <a:avLst/>
          </a:prstGeom>
          <a:noFill/>
          <a:ln>
            <a:noFill/>
          </a:ln>
        </p:spPr>
      </p:pic>
    </p:spTree>
    <p:extLst>
      <p:ext uri="{BB962C8B-B14F-4D97-AF65-F5344CB8AC3E}">
        <p14:creationId xmlns:p14="http://schemas.microsoft.com/office/powerpoint/2010/main" val="28517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77466"/>
            <a:ext cx="11250000" cy="6118274"/>
            <a:chOff x="471000" y="934424"/>
            <a:chExt cx="11250000" cy="6118274"/>
          </a:xfrm>
        </p:grpSpPr>
        <p:sp>
          <p:nvSpPr>
            <p:cNvPr id="11" name="圆角矩形 10"/>
            <p:cNvSpPr/>
            <p:nvPr/>
          </p:nvSpPr>
          <p:spPr>
            <a:xfrm>
              <a:off x="471000" y="1094413"/>
              <a:ext cx="11250000" cy="5958285"/>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3" name="矩形 2"/>
              <p:cNvSpPr/>
              <p:nvPr/>
            </p:nvSpPr>
            <p:spPr>
              <a:xfrm>
                <a:off x="698300" y="549474"/>
                <a:ext cx="10793813" cy="6068200"/>
              </a:xfrm>
              <a:prstGeom prst="rect">
                <a:avLst/>
              </a:prstGeom>
            </p:spPr>
            <p:txBody>
              <a:bodyPr>
                <a:spAutoFit/>
              </a:bodyPr>
              <a:lstStyle/>
              <a:p>
                <a:pPr>
                  <a:lnSpc>
                    <a:spcPct val="150000"/>
                  </a:lnSpc>
                  <a:spcAft>
                    <a:spcPts val="0"/>
                  </a:spcAft>
                  <a:tabLst>
                    <a:tab pos="2340610" algn="l"/>
                  </a:tabLst>
                </a:pP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足够大时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之间达到最大静摩擦力为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此时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的加速为</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𝐹</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𝜇</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𝑚𝑔</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den>
                    </m:f>
                  </m:oMath>
                </a14:m>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当</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μg</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就会相对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滑动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一起运动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将要发生相对滑动时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由牛顿第二定律有</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由牛顿第二定律得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此时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之间摩擦力达到最大值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也是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一起运动的最大值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μmg</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8300" y="549474"/>
                <a:ext cx="10793813" cy="6068200"/>
              </a:xfrm>
              <a:prstGeom prst="rect">
                <a:avLst/>
              </a:prstGeom>
              <a:blipFill rotWithShape="0">
                <a:blip r:embed="rId3"/>
                <a:stretch>
                  <a:fillRect l="-1186" b="-602"/>
                </a:stretch>
              </a:blipFill>
            </p:spPr>
            <p:txBody>
              <a:bodyPr/>
              <a:lstStyle/>
              <a:p>
                <a:r>
                  <a:rPr lang="zh-CN" altLang="en-US">
                    <a:noFill/>
                  </a:rPr>
                  <a:t> </a:t>
                </a:r>
              </a:p>
            </p:txBody>
          </p:sp>
        </mc:Fallback>
      </mc:AlternateContent>
      <p:pic>
        <p:nvPicPr>
          <p:cNvPr id="9" name="image474.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1629594"/>
            <a:ext cx="2415275" cy="1032948"/>
          </a:xfrm>
          <a:prstGeom prst="rect">
            <a:avLst/>
          </a:prstGeom>
          <a:noFill/>
          <a:ln>
            <a:noFill/>
          </a:ln>
        </p:spPr>
      </p:pic>
    </p:spTree>
    <p:extLst>
      <p:ext uri="{BB962C8B-B14F-4D97-AF65-F5344CB8AC3E}">
        <p14:creationId xmlns:p14="http://schemas.microsoft.com/office/powerpoint/2010/main" val="3848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341562"/>
            <a:ext cx="11250000" cy="3384376"/>
            <a:chOff x="471000" y="934424"/>
            <a:chExt cx="11250000" cy="3384376"/>
          </a:xfrm>
        </p:grpSpPr>
        <p:sp>
          <p:nvSpPr>
            <p:cNvPr id="11" name="圆角矩形 10"/>
            <p:cNvSpPr/>
            <p:nvPr/>
          </p:nvSpPr>
          <p:spPr>
            <a:xfrm>
              <a:off x="471000" y="1094413"/>
              <a:ext cx="11250000" cy="3224387"/>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3" name="矩形 2"/>
              <p:cNvSpPr/>
              <p:nvPr/>
            </p:nvSpPr>
            <p:spPr>
              <a:xfrm>
                <a:off x="698300" y="1557586"/>
                <a:ext cx="10793813" cy="2855205"/>
              </a:xfrm>
              <a:prstGeom prst="rect">
                <a:avLst/>
              </a:prstGeom>
            </p:spPr>
            <p:txBody>
              <a:bodyPr>
                <a:spAutoFit/>
              </a:bodyPr>
              <a:lstStyle/>
              <a:p>
                <a:pPr>
                  <a:lnSpc>
                    <a:spcPct val="150000"/>
                  </a:lnSpc>
                  <a:spcAft>
                    <a:spcPts val="0"/>
                  </a:spcAft>
                  <a:tabLst>
                    <a:tab pos="234061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一起运动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用牛顿第二定律有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用牛顿第二定律有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联立解得</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8300" y="1557586"/>
                <a:ext cx="10793813" cy="2855205"/>
              </a:xfrm>
              <a:prstGeom prst="rect">
                <a:avLst/>
              </a:prstGeom>
              <a:blipFill rotWithShape="0">
                <a:blip r:embed="rId3"/>
                <a:stretch>
                  <a:fillRect l="-1186"/>
                </a:stretch>
              </a:blipFill>
            </p:spPr>
            <p:txBody>
              <a:bodyPr/>
              <a:lstStyle/>
              <a:p>
                <a:r>
                  <a:rPr lang="zh-CN" altLang="en-US">
                    <a:noFill/>
                  </a:rPr>
                  <a:t> </a:t>
                </a:r>
              </a:p>
            </p:txBody>
          </p:sp>
        </mc:Fallback>
      </mc:AlternateContent>
      <p:pic>
        <p:nvPicPr>
          <p:cNvPr id="9" name="image474.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2781722"/>
            <a:ext cx="2415275" cy="1032948"/>
          </a:xfrm>
          <a:prstGeom prst="rect">
            <a:avLst/>
          </a:prstGeom>
          <a:noFill/>
          <a:ln>
            <a:noFill/>
          </a:ln>
        </p:spPr>
      </p:pic>
    </p:spTree>
    <p:extLst>
      <p:ext uri="{BB962C8B-B14F-4D97-AF65-F5344CB8AC3E}">
        <p14:creationId xmlns:p14="http://schemas.microsoft.com/office/powerpoint/2010/main" val="20372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11412000" cy="5262979"/>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广州市高一期末</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四旋翼小型多用途无人机能执行多项任务</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并能够垂直起降。如图</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一架质量</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的无人机</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其动力系统的最大升力</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=36 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运动过程中所受阻力大小恒为</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=4 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重力加速度</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=10 m/s</a:t>
            </a:r>
            <a:r>
              <a:rPr lang="en-US"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无人机动力系统能提供竖直向上的最大飞行速度为</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24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无人机从地面用最大升力由静止开始竖直上升</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96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所用的最短时间</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673372"/>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prstClr val="white"/>
                </a:solidFill>
              </a:endParaRPr>
            </a:p>
          </p:txBody>
        </p:sp>
      </p:grpSp>
      <p:pic>
        <p:nvPicPr>
          <p:cNvPr id="11" name="image989.jpeg"/>
          <p:cNvPicPr/>
          <p:nvPr/>
        </p:nvPicPr>
        <p:blipFill>
          <a:blip r:embed="rId2"/>
          <a:stretch>
            <a:fillRect/>
          </a:stretch>
        </p:blipFill>
        <p:spPr>
          <a:xfrm>
            <a:off x="4835066" y="2709714"/>
            <a:ext cx="2520280" cy="1512168"/>
          </a:xfrm>
          <a:prstGeom prst="rect">
            <a:avLst/>
          </a:prstGeom>
        </p:spPr>
      </p:pic>
      <p:sp>
        <p:nvSpPr>
          <p:cNvPr id="13" name="矩形 12"/>
          <p:cNvSpPr/>
          <p:nvPr/>
        </p:nvSpPr>
        <p:spPr>
          <a:xfrm>
            <a:off x="389206" y="5679972"/>
            <a:ext cx="11412000" cy="664862"/>
          </a:xfrm>
          <a:prstGeom prst="rect">
            <a:avLst/>
          </a:prstGeom>
        </p:spPr>
        <p:txBody>
          <a:bodyPr>
            <a:spAutoFit/>
          </a:bodyPr>
          <a:lstStyle/>
          <a:p>
            <a:pPr>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6 </a:t>
            </a:r>
            <a:r>
              <a:rPr lang="en-US" altLang="zh-CN"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zh-CN"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64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243223"/>
            <a:ext cx="11250000" cy="6336704"/>
            <a:chOff x="471000" y="934424"/>
            <a:chExt cx="11250000" cy="6336704"/>
          </a:xfrm>
        </p:grpSpPr>
        <p:sp>
          <p:nvSpPr>
            <p:cNvPr id="11" name="圆角矩形 10"/>
            <p:cNvSpPr/>
            <p:nvPr/>
          </p:nvSpPr>
          <p:spPr>
            <a:xfrm>
              <a:off x="471000" y="1094414"/>
              <a:ext cx="11250000" cy="6176714"/>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3" name="矩形 2"/>
              <p:cNvSpPr/>
              <p:nvPr/>
            </p:nvSpPr>
            <p:spPr>
              <a:xfrm>
                <a:off x="642466" y="566336"/>
                <a:ext cx="10905480" cy="5923929"/>
              </a:xfrm>
              <a:prstGeom prst="rect">
                <a:avLst/>
              </a:prstGeom>
            </p:spPr>
            <p:txBody>
              <a:bodyPr wrap="square">
                <a:spAutoFit/>
              </a:bodyPr>
              <a:lstStyle/>
              <a:p>
                <a:pPr>
                  <a:lnSpc>
                    <a:spcPct val="150000"/>
                  </a:lnSpc>
                  <a:spcAft>
                    <a:spcPts val="0"/>
                  </a:spcAf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无人机先以最大升力做匀加速直线运动再以最大速度匀速上升的时间最短</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由牛顿第二定律有</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mg</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err="1">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baseline="-25000" dirty="0" err="1">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ma</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到达最大速度时</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上升高度</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𝑡</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=48</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m</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匀速上升时</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故最短时间</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642466" y="566336"/>
                <a:ext cx="10905480" cy="5923929"/>
              </a:xfrm>
              <a:prstGeom prst="rect">
                <a:avLst/>
              </a:prstGeom>
              <a:blipFill rotWithShape="0">
                <a:blip r:embed="rId3"/>
                <a:stretch>
                  <a:fillRect l="-1118" r="-671" b="-1749"/>
                </a:stretch>
              </a:blipFill>
            </p:spPr>
            <p:txBody>
              <a:bodyPr/>
              <a:lstStyle/>
              <a:p>
                <a:r>
                  <a:rPr lang="zh-CN" altLang="en-US">
                    <a:noFill/>
                  </a:rPr>
                  <a:t> </a:t>
                </a:r>
              </a:p>
            </p:txBody>
          </p:sp>
        </mc:Fallback>
      </mc:AlternateContent>
      <p:pic>
        <p:nvPicPr>
          <p:cNvPr id="8" name="image989.jpeg"/>
          <p:cNvPicPr/>
          <p:nvPr/>
        </p:nvPicPr>
        <p:blipFill>
          <a:blip r:embed="rId4"/>
          <a:stretch>
            <a:fillRect/>
          </a:stretch>
        </p:blipFill>
        <p:spPr>
          <a:xfrm>
            <a:off x="8615486" y="1683383"/>
            <a:ext cx="2520280" cy="1512168"/>
          </a:xfrm>
          <a:prstGeom prst="rect">
            <a:avLst/>
          </a:prstGeom>
        </p:spPr>
      </p:pic>
    </p:spTree>
    <p:extLst>
      <p:ext uri="{BB962C8B-B14F-4D97-AF65-F5344CB8AC3E}">
        <p14:creationId xmlns:p14="http://schemas.microsoft.com/office/powerpoint/2010/main" val="35139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1316626428"/>
              </p:ext>
            </p:extLst>
          </p:nvPr>
        </p:nvGraphicFramePr>
        <p:xfrm>
          <a:off x="477595" y="909514"/>
          <a:ext cx="11306242" cy="5790956"/>
        </p:xfrm>
        <a:graphic>
          <a:graphicData uri="http://schemas.openxmlformats.org/drawingml/2006/table">
            <a:tbl>
              <a:tblPr firstRow="1" firstCol="1" bandRow="1"/>
              <a:tblGrid>
                <a:gridCol w="781502"/>
                <a:gridCol w="1019685"/>
                <a:gridCol w="9505055"/>
              </a:tblGrid>
              <a:tr h="636308">
                <a:tc rowSpan="2">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牛顿第一定律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内容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一切物体总</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保持</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除非作用在它上面的力迫使它改变这种状态</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牛顿第一定律说明</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力</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原因</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惯性</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保持</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状态或</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状态</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的性质</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惯性的大小</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取决于</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大小</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70">
                <a:tc vMerge="1">
                  <a:txBody>
                    <a:bodyPr/>
                    <a:lstStyle/>
                    <a:p>
                      <a:endParaRPr lang="zh-CN" altLang="en-US"/>
                    </a:p>
                  </a:txBody>
                  <a:tcPr/>
                </a:tc>
                <a:tc>
                  <a:txBody>
                    <a:bodyPr/>
                    <a:lstStyle/>
                    <a:p>
                      <a:pPr marL="72000" algn="l">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牛顿第二定律</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内容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物体加速度的大小跟它受到的作用力成正比</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跟它的质量成反比</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加速度的方向跟作用力的方向相同</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表达式</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矢量性、瞬时性、独立性、同体性</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6095206" y="947203"/>
            <a:ext cx="4852610" cy="523220"/>
          </a:xfrm>
          <a:prstGeom prst="rect">
            <a:avLst/>
          </a:prstGeom>
        </p:spPr>
        <p:txBody>
          <a:bodyPr wrap="none">
            <a:spAutoFit/>
          </a:bodyPr>
          <a:lstStyle/>
          <a:p>
            <a:r>
              <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匀速直线运动状态或静止状态</a:t>
            </a:r>
            <a:endParaRPr lang="zh-CN" altLang="en-US" dirty="0">
              <a:solidFill>
                <a:srgbClr val="C00000"/>
              </a:solidFill>
            </a:endParaRPr>
          </a:p>
        </p:txBody>
      </p:sp>
      <p:sp>
        <p:nvSpPr>
          <p:cNvPr id="41" name="矩形 40"/>
          <p:cNvSpPr/>
          <p:nvPr/>
        </p:nvSpPr>
        <p:spPr>
          <a:xfrm>
            <a:off x="6487145" y="2256400"/>
            <a:ext cx="3057247"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改变物体运动状态</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2" name="矩形 41"/>
          <p:cNvSpPr/>
          <p:nvPr/>
        </p:nvSpPr>
        <p:spPr>
          <a:xfrm>
            <a:off x="5076461" y="2896262"/>
            <a:ext cx="3057247"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原来匀速直线运动</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3" name="矩形 42"/>
          <p:cNvSpPr/>
          <p:nvPr/>
        </p:nvSpPr>
        <p:spPr>
          <a:xfrm>
            <a:off x="9263558" y="2896262"/>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静止</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4" name="矩形 43"/>
          <p:cNvSpPr/>
          <p:nvPr/>
        </p:nvSpPr>
        <p:spPr>
          <a:xfrm>
            <a:off x="5785908" y="3518863"/>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质量</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5" name="矩形 44"/>
          <p:cNvSpPr/>
          <p:nvPr/>
        </p:nvSpPr>
        <p:spPr>
          <a:xfrm>
            <a:off x="4030982" y="5430377"/>
            <a:ext cx="1045479"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066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linds(horizontal)">
                                      <p:cBhvr>
                                        <p:cTn id="12" dur="500"/>
                                        <p:tgtEl>
                                          <p:spTgt spid="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blinds(horizontal)">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blinds(horizontal)">
                                      <p:cBhvr>
                                        <p:cTn id="22" dur="500"/>
                                        <p:tgtEl>
                                          <p:spTgt spid="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blinds(horizontal)">
                                      <p:cBhvr>
                                        <p:cTn id="27" dur="500"/>
                                        <p:tgtEl>
                                          <p:spTgt spid="4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blinds(horizontal)">
                                      <p:cBhvr>
                                        <p:cTn id="3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88044"/>
            <a:ext cx="11412000" cy="1964384"/>
          </a:xfrm>
          <a:prstGeom prst="rect">
            <a:avLst/>
          </a:prstGeom>
        </p:spPr>
        <p:txBody>
          <a:bodyPr>
            <a:spAutoFit/>
          </a:bodyPr>
          <a:lstStyle/>
          <a:p>
            <a:pPr>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无人机悬停在距地面高度</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=45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处突然关闭动力</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竖直下落一段高度后</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动力设备重新启动提供向上最大升力</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为保证安全着地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无人机从开始下落到恢复动力的最长时间。</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1" name="image989.jpeg"/>
          <p:cNvPicPr/>
          <p:nvPr/>
        </p:nvPicPr>
        <p:blipFill>
          <a:blip r:embed="rId2"/>
          <a:stretch>
            <a:fillRect/>
          </a:stretch>
        </p:blipFill>
        <p:spPr>
          <a:xfrm>
            <a:off x="4835066" y="3069754"/>
            <a:ext cx="2520280" cy="1512168"/>
          </a:xfrm>
          <a:prstGeom prst="rect">
            <a:avLst/>
          </a:prstGeom>
        </p:spPr>
      </p:pic>
      <p:sp>
        <p:nvSpPr>
          <p:cNvPr id="13" name="矩形 12"/>
          <p:cNvSpPr/>
          <p:nvPr/>
        </p:nvSpPr>
        <p:spPr>
          <a:xfrm>
            <a:off x="389206" y="4776476"/>
            <a:ext cx="11412000" cy="669542"/>
          </a:xfrm>
          <a:prstGeom prst="rect">
            <a:avLst/>
          </a:prstGeom>
        </p:spPr>
        <p:txBody>
          <a:bodyPr>
            <a:spAutoFit/>
          </a:bodyPr>
          <a:lstStyle/>
          <a:p>
            <a:pPr>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i="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5 s</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350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35356"/>
            <a:ext cx="11250000" cy="6570946"/>
            <a:chOff x="471000" y="934424"/>
            <a:chExt cx="11250000" cy="6570946"/>
          </a:xfrm>
        </p:grpSpPr>
        <p:sp>
          <p:nvSpPr>
            <p:cNvPr id="11" name="圆角矩形 10"/>
            <p:cNvSpPr/>
            <p:nvPr/>
          </p:nvSpPr>
          <p:spPr>
            <a:xfrm>
              <a:off x="471000" y="1094413"/>
              <a:ext cx="11250000" cy="6410957"/>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3" name="矩形 2"/>
              <p:cNvSpPr/>
              <p:nvPr/>
            </p:nvSpPr>
            <p:spPr>
              <a:xfrm>
                <a:off x="642466" y="423677"/>
                <a:ext cx="10905480" cy="6239721"/>
              </a:xfrm>
              <a:prstGeom prst="rect">
                <a:avLst/>
              </a:prstGeom>
            </p:spPr>
            <p:txBody>
              <a:bodyPr wrap="square">
                <a:spAutoFit/>
              </a:bodyPr>
              <a:lstStyle/>
              <a:p>
                <a:pPr>
                  <a:lnSpc>
                    <a:spcPct val="150000"/>
                  </a:lnSpc>
                  <a:spcAft>
                    <a:spcPts val="0"/>
                  </a:spcAf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下落过程中根据牛顿第二定律</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mg</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err="1">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baseline="-25000" dirty="0" err="1">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ma</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=8</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m/s</a:t>
                </a:r>
                <a:r>
                  <a:rPr lang="en-US" altLang="zh-CN" sz="2800" baseline="300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恢复升力后向下减速运动过程</a:t>
                </a:r>
                <a:r>
                  <a:rPr lang="en-US" altLang="zh-CN" sz="2800" dirty="0" smtClean="0">
                    <a:effectLst/>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spcAft>
                    <a:spcPts val="0"/>
                  </a:spcAf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根据牛顿第二定律</a:t>
                </a:r>
                <a:r>
                  <a:rPr lang="en-US" altLang="zh-CN" sz="2800" i="1" dirty="0" err="1" smtClean="0">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dirty="0" err="1"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err="1" smtClean="0">
                    <a:effectLst/>
                    <a:latin typeface="Times New Roman" panose="02020603050405020304" pitchFamily="18" charset="0"/>
                    <a:ea typeface="宋体" panose="02010600030101010101" pitchFamily="2" charset="-122"/>
                    <a:cs typeface="Times New Roman" panose="02020603050405020304" pitchFamily="18" charset="0"/>
                  </a:rPr>
                  <a:t>mg</a:t>
                </a:r>
                <a:r>
                  <a:rPr lang="en-US" altLang="zh-CN" sz="2800" dirty="0" err="1"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err="1" smtClean="0">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baseline="-25000" dirty="0" err="1" smtClean="0">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smtClean="0">
                    <a:effectLst/>
                    <a:latin typeface="Times New Roman" panose="02020603050405020304" pitchFamily="18" charset="0"/>
                    <a:ea typeface="宋体" panose="02010600030101010101" pitchFamily="2" charset="-122"/>
                    <a:cs typeface="Times New Roman" panose="02020603050405020304" pitchFamily="18" charset="0"/>
                  </a:rPr>
                  <a:t>ma</a:t>
                </a:r>
                <a:r>
                  <a:rPr lang="en-US" altLang="zh-CN" sz="2800" baseline="-25000" dirty="0" smtClean="0">
                    <a:effectLst/>
                    <a:latin typeface="Times New Roman" panose="02020603050405020304" pitchFamily="18" charset="0"/>
                    <a:ea typeface="宋体" panose="02010600030101010101" pitchFamily="2" charset="-122"/>
                    <a:cs typeface="Times New Roman" panose="02020603050405020304" pitchFamily="18" charset="0"/>
                  </a:rPr>
                  <a:t>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m/s</a:t>
                </a:r>
                <a:r>
                  <a:rPr lang="en-US" altLang="zh-CN" sz="2800" baseline="300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设恢复升力时的速度为</a:t>
                </a:r>
                <a:r>
                  <a:rPr lang="en-US" altLang="zh-CN" sz="2800" i="1" dirty="0" err="1">
                    <a:effectLst/>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baseline="-25000" dirty="0" err="1">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m:t>
                                </m:r>
                              </m:sub>
                            </m:sSub>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m:t>
                                </m:r>
                              </m:sub>
                            </m:sSub>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ub>
                        </m:sSub>
                      </m:den>
                    </m:f>
                  </m:oMath>
                </a14:m>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H</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err="1">
                    <a:effectLst/>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baseline="-25000" dirty="0" err="1">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=20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m/s</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代入数据解得</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642466" y="423677"/>
                <a:ext cx="10905480" cy="6239721"/>
              </a:xfrm>
              <a:prstGeom prst="rect">
                <a:avLst/>
              </a:prstGeom>
              <a:blipFill rotWithShape="0">
                <a:blip r:embed="rId3"/>
                <a:stretch>
                  <a:fillRect l="-1118"/>
                </a:stretch>
              </a:blipFill>
            </p:spPr>
            <p:txBody>
              <a:bodyPr/>
              <a:lstStyle/>
              <a:p>
                <a:r>
                  <a:rPr lang="zh-CN" altLang="en-US">
                    <a:noFill/>
                  </a:rPr>
                  <a:t> </a:t>
                </a:r>
              </a:p>
            </p:txBody>
          </p:sp>
        </mc:Fallback>
      </mc:AlternateContent>
      <p:pic>
        <p:nvPicPr>
          <p:cNvPr id="8" name="image989.jpeg"/>
          <p:cNvPicPr/>
          <p:nvPr/>
        </p:nvPicPr>
        <p:blipFill>
          <a:blip r:embed="rId4"/>
          <a:stretch>
            <a:fillRect/>
          </a:stretch>
        </p:blipFill>
        <p:spPr>
          <a:xfrm>
            <a:off x="8687494" y="693490"/>
            <a:ext cx="2520280" cy="1512168"/>
          </a:xfrm>
          <a:prstGeom prst="rect">
            <a:avLst/>
          </a:prstGeom>
        </p:spPr>
      </p:pic>
    </p:spTree>
    <p:extLst>
      <p:ext uri="{BB962C8B-B14F-4D97-AF65-F5344CB8AC3E}">
        <p14:creationId xmlns:p14="http://schemas.microsoft.com/office/powerpoint/2010/main" val="16543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12772"/>
            <a:ext cx="11412000" cy="5909310"/>
          </a:xfrm>
          <a:prstGeom prst="rect">
            <a:avLst/>
          </a:prstGeom>
        </p:spPr>
        <p:txBody>
          <a:bodyPr>
            <a:spAutoFit/>
          </a:bodyPr>
          <a:lstStyle/>
          <a:p>
            <a:pPr>
              <a:lnSpc>
                <a:spcPct val="150000"/>
              </a:lnSpc>
              <a:spcAft>
                <a:spcPts val="0"/>
              </a:spcAft>
              <a:tabLst>
                <a:tab pos="2340610" algn="l"/>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广东省广雅中学高一期末</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有一水平传送带以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 m/s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的速度沿顺时针方向匀速转动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传送带</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长度</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 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其右端连着一段粗糙水平面</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其长度为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未知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紧挨着</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的光滑水平地面上放置一质量</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 kg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的平板小车</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小车长度</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 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。小车上表面刚好与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等高。现将质量</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 kg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的煤块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可视为质点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轻轻放到传送带的左端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经过传送带传送至右端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后通过粗糙水平面</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滑上小车。煤块与传送带间的动摩擦因数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μ</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煤块与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间、煤块与小车间的动摩擦因数均为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μ</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取重力加速度</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 m/s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煤块在传送带上运动的时间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25930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schemeClr val="bg1"/>
                </a:solidFill>
              </a:endParaRPr>
            </a:p>
          </p:txBody>
        </p:sp>
      </p:grpSp>
      <p:pic>
        <p:nvPicPr>
          <p:cNvPr id="8" name="image48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302" y="4814762"/>
            <a:ext cx="4157445" cy="919153"/>
          </a:xfrm>
          <a:prstGeom prst="rect">
            <a:avLst/>
          </a:prstGeom>
          <a:noFill/>
          <a:ln>
            <a:noFill/>
          </a:ln>
        </p:spPr>
      </p:pic>
      <p:sp>
        <p:nvSpPr>
          <p:cNvPr id="10" name="矩形 9"/>
          <p:cNvSpPr/>
          <p:nvPr/>
        </p:nvSpPr>
        <p:spPr>
          <a:xfrm>
            <a:off x="389206" y="5928604"/>
            <a:ext cx="11412000" cy="669542"/>
          </a:xfrm>
          <a:prstGeom prst="rect">
            <a:avLst/>
          </a:prstGeom>
        </p:spPr>
        <p:txBody>
          <a:bodyPr>
            <a:spAutoFit/>
          </a:bodyPr>
          <a:lstStyle/>
          <a:p>
            <a:pPr>
              <a:lnSpc>
                <a:spcPct val="150000"/>
              </a:lnSpc>
              <a:spcAft>
                <a:spcPts val="0"/>
              </a:spcAft>
              <a:tabLst>
                <a:tab pos="234061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1.75 s</a:t>
            </a:r>
            <a:endParaRPr lang="zh-CN" altLang="zh-CN" sz="32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77466"/>
            <a:ext cx="11250000" cy="5889758"/>
            <a:chOff x="471000" y="934424"/>
            <a:chExt cx="11250000" cy="5889758"/>
          </a:xfrm>
        </p:grpSpPr>
        <p:sp>
          <p:nvSpPr>
            <p:cNvPr id="11" name="圆角矩形 10"/>
            <p:cNvSpPr/>
            <p:nvPr/>
          </p:nvSpPr>
          <p:spPr>
            <a:xfrm>
              <a:off x="471000" y="1094413"/>
              <a:ext cx="11250000" cy="5729769"/>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8" name="矩形 7"/>
              <p:cNvSpPr/>
              <p:nvPr/>
            </p:nvSpPr>
            <p:spPr>
              <a:xfrm>
                <a:off x="642236" y="837506"/>
                <a:ext cx="10905941" cy="5529719"/>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煤块刚放上传送带时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由牛顿第二定律得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煤块加速到与传送带速度相等时所用时间为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此时煤块通过的位移为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m&lt;6</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可知煤块与传送带共速后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继续向右匀速运动</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匀速过程所用时间为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𝐿</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=0.25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则煤块在传送带上运动的时间为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=1.75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642236" y="837506"/>
                <a:ext cx="10905941" cy="5529719"/>
              </a:xfrm>
              <a:prstGeom prst="rect">
                <a:avLst/>
              </a:prstGeom>
              <a:blipFill rotWithShape="0">
                <a:blip r:embed="rId3"/>
                <a:stretch>
                  <a:fillRect l="-1118" b="-772"/>
                </a:stretch>
              </a:blipFill>
            </p:spPr>
            <p:txBody>
              <a:bodyPr/>
              <a:lstStyle/>
              <a:p>
                <a:r>
                  <a:rPr lang="zh-CN" altLang="en-US">
                    <a:noFill/>
                  </a:rPr>
                  <a:t> </a:t>
                </a:r>
              </a:p>
            </p:txBody>
          </p:sp>
        </mc:Fallback>
      </mc:AlternateContent>
      <p:pic>
        <p:nvPicPr>
          <p:cNvPr id="7" name="image480.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746" y="3502339"/>
            <a:ext cx="4157445" cy="919153"/>
          </a:xfrm>
          <a:prstGeom prst="rect">
            <a:avLst/>
          </a:prstGeom>
          <a:noFill/>
          <a:ln>
            <a:noFill/>
          </a:ln>
        </p:spPr>
      </p:pic>
    </p:spTree>
    <p:extLst>
      <p:ext uri="{BB962C8B-B14F-4D97-AF65-F5344CB8AC3E}">
        <p14:creationId xmlns:p14="http://schemas.microsoft.com/office/powerpoint/2010/main" val="166843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linds(horizontal)">
                                      <p:cBhvr>
                                        <p:cTn id="13" dur="500"/>
                                        <p:tgtEl>
                                          <p:spTgt spid="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linds(horizontal)">
                                      <p:cBhvr>
                                        <p:cTn id="16" dur="500"/>
                                        <p:tgtEl>
                                          <p:spTgt spid="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linds(horizontal)">
                                      <p:cBhvr>
                                        <p:cTn id="19" dur="500"/>
                                        <p:tgtEl>
                                          <p:spTgt spid="8">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linds(horizontal)">
                                      <p:cBhvr>
                                        <p:cTn id="25" dur="500"/>
                                        <p:tgtEl>
                                          <p:spTgt spid="8">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16036"/>
            <a:ext cx="11412000" cy="669542"/>
          </a:xfrm>
          <a:prstGeom prst="rect">
            <a:avLst/>
          </a:prstGeom>
        </p:spPr>
        <p:txBody>
          <a:bodyPr>
            <a:spAutoFit/>
          </a:bodyPr>
          <a:lstStyle/>
          <a:p>
            <a:pPr>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煤块在传送带上运动时留下的划痕长度</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8" name="image48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6484" y="1773610"/>
            <a:ext cx="4157445" cy="919153"/>
          </a:xfrm>
          <a:prstGeom prst="rect">
            <a:avLst/>
          </a:prstGeom>
          <a:noFill/>
          <a:ln>
            <a:noFill/>
          </a:ln>
        </p:spPr>
      </p:pic>
      <p:sp>
        <p:nvSpPr>
          <p:cNvPr id="10" name="矩形 9"/>
          <p:cNvSpPr/>
          <p:nvPr/>
        </p:nvSpPr>
        <p:spPr>
          <a:xfrm>
            <a:off x="389206" y="2832260"/>
            <a:ext cx="11412000" cy="669542"/>
          </a:xfrm>
          <a:prstGeom prst="rect">
            <a:avLst/>
          </a:prstGeom>
        </p:spPr>
        <p:txBody>
          <a:bodyPr>
            <a:spAutoFit/>
          </a:bodyPr>
          <a:lstStyle/>
          <a:p>
            <a:pPr>
              <a:lnSpc>
                <a:spcPct val="150000"/>
              </a:lnSpc>
              <a:spcAft>
                <a:spcPts val="0"/>
              </a:spcAft>
              <a:tabLst>
                <a:tab pos="234061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4.5 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9" name="组合 8"/>
          <p:cNvGrpSpPr/>
          <p:nvPr/>
        </p:nvGrpSpPr>
        <p:grpSpPr>
          <a:xfrm>
            <a:off x="470206" y="3789834"/>
            <a:ext cx="11250000" cy="1800200"/>
            <a:chOff x="471000" y="934424"/>
            <a:chExt cx="11250000" cy="1800200"/>
          </a:xfrm>
        </p:grpSpPr>
        <p:sp>
          <p:nvSpPr>
            <p:cNvPr id="11" name="圆角矩形 10"/>
            <p:cNvSpPr/>
            <p:nvPr/>
          </p:nvSpPr>
          <p:spPr>
            <a:xfrm>
              <a:off x="471000" y="1094413"/>
              <a:ext cx="11250000" cy="1640211"/>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p:cNvSpPr/>
          <p:nvPr/>
        </p:nvSpPr>
        <p:spPr>
          <a:xfrm>
            <a:off x="642236" y="4149874"/>
            <a:ext cx="10905941" cy="1315873"/>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传送带在煤块匀加速运动过程通过的位移为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baseline="-25000" dirty="0">
                <a:latin typeface="Times New Roman" panose="02020603050405020304" pitchFamily="18" charset="0"/>
                <a:ea typeface="方正楷体_GBK" panose="03000509000000000000" pitchFamily="65" charset="-122"/>
                <a:cs typeface="Times New Roman" panose="02020603050405020304" pitchFamily="18" charset="0"/>
              </a:rPr>
              <a:t>传</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则煤块在传送带上运动时留下的划痕长度为</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baseline="-25000" dirty="0">
                <a:latin typeface="Times New Roman" panose="02020603050405020304" pitchFamily="18" charset="0"/>
                <a:ea typeface="方正楷体_GBK" panose="03000509000000000000" pitchFamily="65" charset="-122"/>
                <a:cs typeface="Times New Roman" panose="02020603050405020304" pitchFamily="18" charset="0"/>
              </a:rPr>
              <a:t>传</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=4.5</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104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linds(horizontal)">
                                      <p:cBhvr>
                                        <p:cTn id="15" dur="500"/>
                                        <p:tgtEl>
                                          <p:spTgt spid="14">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blinds(horizontal)">
                                      <p:cBhvr>
                                        <p:cTn id="1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16036"/>
            <a:ext cx="11412000" cy="669542"/>
          </a:xfrm>
          <a:prstGeom prst="rect">
            <a:avLst/>
          </a:prstGeom>
        </p:spPr>
        <p:txBody>
          <a:bodyPr>
            <a:spAutoFit/>
          </a:bodyPr>
          <a:lstStyle/>
          <a:p>
            <a:pPr>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若煤块能够滑上小车且不从小车上掉下来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的长度</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应满足的条件。</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8" name="image48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6484" y="1773610"/>
            <a:ext cx="4157445" cy="919153"/>
          </a:xfrm>
          <a:prstGeom prst="rect">
            <a:avLst/>
          </a:prstGeom>
          <a:noFill/>
          <a:ln>
            <a:noFill/>
          </a:ln>
        </p:spPr>
      </p:pic>
      <p:sp>
        <p:nvSpPr>
          <p:cNvPr id="10" name="矩形 9"/>
          <p:cNvSpPr/>
          <p:nvPr/>
        </p:nvSpPr>
        <p:spPr>
          <a:xfrm>
            <a:off x="389206" y="2832260"/>
            <a:ext cx="11412000" cy="664862"/>
          </a:xfrm>
          <a:prstGeom prst="rect">
            <a:avLst/>
          </a:prstGeom>
        </p:spPr>
        <p:txBody>
          <a:bodyPr>
            <a:spAutoFit/>
          </a:bodyPr>
          <a:lstStyle/>
          <a:p>
            <a:pPr>
              <a:lnSpc>
                <a:spcPct val="150000"/>
              </a:lnSpc>
              <a:spcAft>
                <a:spcPts val="0"/>
              </a:spcAft>
              <a:tabLst>
                <a:tab pos="234061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2.75 m</a:t>
            </a:r>
            <a:r>
              <a:rPr lang="en-US" altLang="zh-CN" sz="2800"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&lt;9 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99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89434"/>
            <a:ext cx="11250000" cy="6192688"/>
            <a:chOff x="471000" y="934424"/>
            <a:chExt cx="11250000" cy="6192688"/>
          </a:xfrm>
        </p:grpSpPr>
        <p:sp>
          <p:nvSpPr>
            <p:cNvPr id="11" name="圆角矩形 10"/>
            <p:cNvSpPr/>
            <p:nvPr/>
          </p:nvSpPr>
          <p:spPr>
            <a:xfrm>
              <a:off x="471000" y="1094413"/>
              <a:ext cx="11250000" cy="6032699"/>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8" name="矩形 7"/>
              <p:cNvSpPr/>
              <p:nvPr/>
            </p:nvSpPr>
            <p:spPr>
              <a:xfrm>
                <a:off x="642236" y="613425"/>
                <a:ext cx="10905941" cy="5624681"/>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煤块滑上粗糙水平面</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的加速度大小</a:t>
                </a: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为</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𝜇</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𝑚𝑔</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若煤块刚好运动到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点停下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根据运动学公式可得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oMath>
                </a14:m>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=9</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若煤块滑上小车且刚好到达小车右端与小车共速</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设煤块刚滑上小车时的速度为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oMath>
                </a14:m>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煤块在小车上滑动的加速度大小仍为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小车的加速度大小为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𝜇</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𝑚𝑔</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642236" y="613425"/>
                <a:ext cx="10905941" cy="5624681"/>
              </a:xfrm>
              <a:prstGeom prst="rect">
                <a:avLst/>
              </a:prstGeom>
              <a:blipFill rotWithShape="0">
                <a:blip r:embed="rId3"/>
                <a:stretch>
                  <a:fillRect l="-1118" b="-434"/>
                </a:stretch>
              </a:blipFill>
            </p:spPr>
            <p:txBody>
              <a:bodyPr/>
              <a:lstStyle/>
              <a:p>
                <a:r>
                  <a:rPr lang="zh-CN" altLang="en-US">
                    <a:noFill/>
                  </a:rPr>
                  <a:t> </a:t>
                </a:r>
              </a:p>
            </p:txBody>
          </p:sp>
        </mc:Fallback>
      </mc:AlternateContent>
      <p:pic>
        <p:nvPicPr>
          <p:cNvPr id="9" name="image480.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746" y="3654293"/>
            <a:ext cx="4157445" cy="919153"/>
          </a:xfrm>
          <a:prstGeom prst="rect">
            <a:avLst/>
          </a:prstGeom>
          <a:noFill/>
          <a:ln>
            <a:noFill/>
          </a:ln>
        </p:spPr>
      </p:pic>
    </p:spTree>
    <p:extLst>
      <p:ext uri="{BB962C8B-B14F-4D97-AF65-F5344CB8AC3E}">
        <p14:creationId xmlns:p14="http://schemas.microsoft.com/office/powerpoint/2010/main" val="31930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linds(horizontal)">
                                      <p:cBhvr>
                                        <p:cTn id="13" dur="500"/>
                                        <p:tgtEl>
                                          <p:spTgt spid="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linds(horizontal)">
                                      <p:cBhvr>
                                        <p:cTn id="16" dur="500"/>
                                        <p:tgtEl>
                                          <p:spTgt spid="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linds(horizontal)">
                                      <p:cBhvr>
                                        <p:cTn id="19" dur="500"/>
                                        <p:tgtEl>
                                          <p:spTgt spid="8">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linds(horizontal)">
                                      <p:cBhvr>
                                        <p:cTn id="25" dur="500"/>
                                        <p:tgtEl>
                                          <p:spTgt spid="8">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blinds(horizontal)">
                                      <p:cBhvr>
                                        <p:cTn id="31" dur="500"/>
                                        <p:tgtEl>
                                          <p:spTgt spid="8">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89434"/>
            <a:ext cx="11250000" cy="6192688"/>
            <a:chOff x="471000" y="934424"/>
            <a:chExt cx="11250000" cy="6192688"/>
          </a:xfrm>
        </p:grpSpPr>
        <p:sp>
          <p:nvSpPr>
            <p:cNvPr id="11" name="圆角矩形 10"/>
            <p:cNvSpPr/>
            <p:nvPr/>
          </p:nvSpPr>
          <p:spPr>
            <a:xfrm>
              <a:off x="471000" y="1094413"/>
              <a:ext cx="11250000" cy="6032699"/>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8" name="矩形 7"/>
              <p:cNvSpPr/>
              <p:nvPr/>
            </p:nvSpPr>
            <p:spPr>
              <a:xfrm>
                <a:off x="642236" y="613425"/>
                <a:ext cx="10905941" cy="5659050"/>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设煤块经过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时间与小车共速</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则有</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煤块与小车通过的位移分别为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zh-CN" altLang="zh-CN" sz="2800" kern="100">
                                <a:effectLst/>
                                <a:latin typeface="Cambria Math" panose="02040503050406030204" pitchFamily="18" charset="0"/>
                                <a:ea typeface="楷体_GB2312" panose="02010609030101010101" pitchFamily="49" charset="-122"/>
                                <a:cs typeface="Times New Roman" panose="02020603050405020304" pitchFamily="18" charset="0"/>
                              </a:rPr>
                              <m:t>共</m:t>
                            </m:r>
                          </m:sub>
                        </m:sSub>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zh-CN" altLang="zh-CN" sz="2800" kern="100">
                                <a:effectLst/>
                                <a:latin typeface="Cambria Math" panose="02040503050406030204" pitchFamily="18" charset="0"/>
                                <a:ea typeface="楷体_GB2312" panose="02010609030101010101" pitchFamily="49" charset="-122"/>
                                <a:cs typeface="Times New Roman" panose="02020603050405020304" pitchFamily="18" charset="0"/>
                              </a:rPr>
                              <m:t>共</m:t>
                            </m:r>
                          </m:sub>
                        </m:sSub>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根据位移关系有</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联立解得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=2.75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综上分析可知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若煤块能够滑上小车且不从小车上掉下来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的长度应满足</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2.75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&lt;9</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642236" y="613425"/>
                <a:ext cx="10905941" cy="5659050"/>
              </a:xfrm>
              <a:prstGeom prst="rect">
                <a:avLst/>
              </a:prstGeom>
              <a:blipFill rotWithShape="0">
                <a:blip r:embed="rId3"/>
                <a:stretch>
                  <a:fillRect l="-1118" b="-2047"/>
                </a:stretch>
              </a:blipFill>
            </p:spPr>
            <p:txBody>
              <a:bodyPr/>
              <a:lstStyle/>
              <a:p>
                <a:r>
                  <a:rPr lang="zh-CN" altLang="en-US">
                    <a:noFill/>
                  </a:rPr>
                  <a:t> </a:t>
                </a:r>
              </a:p>
            </p:txBody>
          </p:sp>
        </mc:Fallback>
      </mc:AlternateContent>
      <p:pic>
        <p:nvPicPr>
          <p:cNvPr id="9" name="image480.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0732" y="3789834"/>
            <a:ext cx="4157445" cy="919153"/>
          </a:xfrm>
          <a:prstGeom prst="rect">
            <a:avLst/>
          </a:prstGeom>
          <a:noFill/>
          <a:ln>
            <a:noFill/>
          </a:ln>
        </p:spPr>
      </p:pic>
    </p:spTree>
    <p:extLst>
      <p:ext uri="{BB962C8B-B14F-4D97-AF65-F5344CB8AC3E}">
        <p14:creationId xmlns:p14="http://schemas.microsoft.com/office/powerpoint/2010/main" val="33430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linds(horizontal)">
                                      <p:cBhvr>
                                        <p:cTn id="13" dur="500"/>
                                        <p:tgtEl>
                                          <p:spTgt spid="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linds(horizontal)">
                                      <p:cBhvr>
                                        <p:cTn id="16" dur="500"/>
                                        <p:tgtEl>
                                          <p:spTgt spid="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linds(horizontal)">
                                      <p:cBhvr>
                                        <p:cTn id="19" dur="500"/>
                                        <p:tgtEl>
                                          <p:spTgt spid="8">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blinds(horizontal)">
                                      <p:cBhvr>
                                        <p:cTn id="25" dur="500"/>
                                        <p:tgtEl>
                                          <p:spTgt spid="8">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blinds(horizontal)">
                                      <p:cBhvr>
                                        <p:cTn id="28" dur="500"/>
                                        <p:tgtEl>
                                          <p:spTgt spid="8">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pic>
        <p:nvPicPr>
          <p:cNvPr id="10" name="图片 9"/>
          <p:cNvPicPr preferRelativeResize="0">
            <a:picLocks/>
          </p:cNvPicPr>
          <p:nvPr/>
        </p:nvPicPr>
        <p:blipFill rotWithShape="1">
          <a:blip r:embed="rId2" cstate="print">
            <a:extLst>
              <a:ext uri="{28A0092B-C50C-407E-A947-70E740481C1C}">
                <a14:useLocalDpi xmlns:a14="http://schemas.microsoft.com/office/drawing/2010/main" val="0"/>
              </a:ext>
            </a:extLst>
          </a:blip>
          <a:srcRect b="10109"/>
          <a:stretch/>
        </p:blipFill>
        <p:spPr>
          <a:xfrm>
            <a:off x="7272813" y="2047240"/>
            <a:ext cx="4917600" cy="2764800"/>
          </a:xfrm>
          <a:prstGeom prst="rect">
            <a:avLst/>
          </a:prstGeom>
        </p:spPr>
      </p:pic>
      <p:sp>
        <p:nvSpPr>
          <p:cNvPr id="15" name="矩形 14"/>
          <p:cNvSpPr/>
          <p:nvPr/>
        </p:nvSpPr>
        <p:spPr>
          <a:xfrm flipV="1">
            <a:off x="7272338" y="204598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prstClr val="white"/>
                </a:solidFill>
                <a:latin typeface="微软雅黑" panose="020B0503020204020204" charset="-122"/>
                <a:ea typeface="微软雅黑" panose="020B0503020204020204" charset="-122"/>
              </a:rPr>
              <a:t>本课结束</a:t>
            </a:r>
            <a:endParaRPr lang="zh-CN" altLang="en-US" sz="3200" b="1" dirty="0">
              <a:solidFill>
                <a:prstClr val="white"/>
              </a:solidFill>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prstClr val="white"/>
                </a:solidFill>
                <a:latin typeface="微软雅黑" panose="020B0503020204020204" charset="-122"/>
              </a:rPr>
              <a:t>更多精彩内容请登录：</a:t>
            </a:r>
            <a:r>
              <a:rPr lang="en-US" altLang="zh-CN" sz="3200" b="1" dirty="0">
                <a:solidFill>
                  <a:prstClr val="white"/>
                </a:solidFill>
                <a:latin typeface="微软雅黑" panose="020B0503020204020204" charset="-122"/>
              </a:rPr>
              <a:t>www.xinjiaoyu.com</a:t>
            </a:r>
            <a:endParaRPr lang="zh-CN" altLang="en-US" sz="3200" b="1" dirty="0">
              <a:solidFill>
                <a:prstClr val="white"/>
              </a:solidFill>
              <a:latin typeface="微软雅黑" panose="020B0503020204020204" charset="-122"/>
            </a:endParaRPr>
          </a:p>
        </p:txBody>
      </p:sp>
    </p:spTree>
    <p:extLst>
      <p:ext uri="{BB962C8B-B14F-4D97-AF65-F5344CB8AC3E}">
        <p14:creationId xmlns:p14="http://schemas.microsoft.com/office/powerpoint/2010/main" val="37431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60719064"/>
              </p:ext>
            </p:extLst>
          </p:nvPr>
        </p:nvGraphicFramePr>
        <p:xfrm>
          <a:off x="477595" y="1053530"/>
          <a:ext cx="11306242" cy="5150876"/>
        </p:xfrm>
        <a:graphic>
          <a:graphicData uri="http://schemas.openxmlformats.org/drawingml/2006/table">
            <a:tbl>
              <a:tblPr firstRow="1" firstCol="1" bandRow="1"/>
              <a:tblGrid>
                <a:gridCol w="781502"/>
                <a:gridCol w="1379725"/>
                <a:gridCol w="9145015"/>
              </a:tblGrid>
              <a:tr h="139357">
                <a:tc rowSpan="2">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力学单位制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基本单位</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导出单位</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单位制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7290">
                <a:tc vMerge="1">
                  <a:txBody>
                    <a:bodyPr/>
                    <a:lstStyle/>
                    <a:p>
                      <a:endParaRPr lang="zh-CN" altLang="en-US"/>
                    </a:p>
                  </a:txBody>
                  <a:tcPr/>
                </a:tc>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超重和失重</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超重</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物体对支持物的压力</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或对悬挂物的拉力</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所受的重力</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超重时物体</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具有</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失重</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物体对支持物的压力</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或对悬挂物的拉力</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所受的重力</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失重时物体</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具有</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完全失重</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物体对支持物</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或悬挂物</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的作用力</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物体的加速度</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10271670" y="2421682"/>
            <a:ext cx="902811" cy="523220"/>
          </a:xfrm>
          <a:prstGeom prst="rect">
            <a:avLst/>
          </a:prstGeom>
        </p:spPr>
        <p:txBody>
          <a:bodyPr wrap="none">
            <a:spAutoFit/>
          </a:bodyPr>
          <a:lstStyle/>
          <a:p>
            <a:r>
              <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大于</a:t>
            </a:r>
          </a:p>
        </p:txBody>
      </p:sp>
      <p:sp>
        <p:nvSpPr>
          <p:cNvPr id="10" name="矩形 9"/>
          <p:cNvSpPr/>
          <p:nvPr/>
        </p:nvSpPr>
        <p:spPr>
          <a:xfrm>
            <a:off x="7463358" y="3069754"/>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向上</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10271670" y="3717826"/>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小于</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7463358" y="4368000"/>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向下</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10239771" y="5032813"/>
            <a:ext cx="364202"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4553562" y="5605039"/>
            <a:ext cx="364202"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g</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114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linds(horizontal)">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linds(horizontal)">
                                      <p:cBhvr>
                                        <p:cTn id="3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62964598"/>
              </p:ext>
            </p:extLst>
          </p:nvPr>
        </p:nvGraphicFramePr>
        <p:xfrm>
          <a:off x="477595" y="1474470"/>
          <a:ext cx="11306242" cy="3245754"/>
        </p:xfrm>
        <a:graphic>
          <a:graphicData uri="http://schemas.openxmlformats.org/drawingml/2006/table">
            <a:tbl>
              <a:tblPr firstRow="1" firstCol="1" bandRow="1"/>
              <a:tblGrid>
                <a:gridCol w="505043"/>
                <a:gridCol w="2520280"/>
                <a:gridCol w="8280919"/>
              </a:tblGrid>
              <a:tr h="139357">
                <a:tc rowSpan="3">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思维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理想实验法</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知道伽利略的理想实验和相应的推理过程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57">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控制变量法</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用控制变量法探究加速度与力、质量的关系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24">
                <a:tc vMerge="1">
                  <a:txBody>
                    <a:bodyPr/>
                    <a:lstStyle/>
                    <a:p>
                      <a:endParaRPr lang="zh-CN" altLang="en-US"/>
                    </a:p>
                  </a:txBody>
                  <a:tcPr/>
                </a:tc>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用分析推理方法</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解决</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动力学两类基本问题</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力</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    </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image521.jpeg" descr="source:si_idp881312672;FounderCE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3668" y="3418686"/>
            <a:ext cx="2966780" cy="630421"/>
          </a:xfrm>
          <a:prstGeom prst="rect">
            <a:avLst/>
          </a:prstGeom>
          <a:noFill/>
          <a:ln>
            <a:noFill/>
          </a:ln>
        </p:spPr>
      </p:pic>
      <p:pic>
        <p:nvPicPr>
          <p:cNvPr id="8" name="image522.jpeg" descr="source:si_idp881326880;FounderCE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8044" y="3433009"/>
            <a:ext cx="1707522" cy="630421"/>
          </a:xfrm>
          <a:prstGeom prst="rect">
            <a:avLst/>
          </a:prstGeom>
          <a:noFill/>
          <a:ln>
            <a:noFill/>
          </a:ln>
        </p:spPr>
      </p:pic>
    </p:spTree>
    <p:extLst>
      <p:ext uri="{BB962C8B-B14F-4D97-AF65-F5344CB8AC3E}">
        <p14:creationId xmlns:p14="http://schemas.microsoft.com/office/powerpoint/2010/main" val="4227917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982905238"/>
              </p:ext>
            </p:extLst>
          </p:nvPr>
        </p:nvGraphicFramePr>
        <p:xfrm>
          <a:off x="477595" y="1197546"/>
          <a:ext cx="11306242" cy="4510796"/>
        </p:xfrm>
        <a:graphic>
          <a:graphicData uri="http://schemas.openxmlformats.org/drawingml/2006/table">
            <a:tbl>
              <a:tblPr firstRow="1" firstCol="1" bandRow="1"/>
              <a:tblGrid>
                <a:gridCol w="1009099"/>
                <a:gridCol w="2016224"/>
                <a:gridCol w="8280919"/>
              </a:tblGrid>
              <a:tr h="512070">
                <a:tc rowSpan="2">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思维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建立几类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含弹簧的瞬时加速度问题</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动力学的整体和隔离问题</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板块模型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传送带模型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32">
                <a:tc vMerge="1">
                  <a:txBody>
                    <a:bodyPr/>
                    <a:lstStyle/>
                    <a:p>
                      <a:endParaRPr lang="zh-CN" altLang="en-US"/>
                    </a:p>
                  </a:txBody>
                  <a:tcPr/>
                </a:tc>
                <a:tc>
                  <a:txBody>
                    <a:bodyPr/>
                    <a:lstStyle/>
                    <a:p>
                      <a:pPr marL="72000"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图像法</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图像分析物体的受力情况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图像分析物体的运动情况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图像分析运动或受力情况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642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253508956"/>
              </p:ext>
            </p:extLst>
          </p:nvPr>
        </p:nvGraphicFramePr>
        <p:xfrm>
          <a:off x="477595" y="1382388"/>
          <a:ext cx="11306242" cy="4495678"/>
        </p:xfrm>
        <a:graphic>
          <a:graphicData uri="http://schemas.openxmlformats.org/drawingml/2006/table">
            <a:tbl>
              <a:tblPr firstRow="1" firstCol="1" bandRow="1"/>
              <a:tblGrid>
                <a:gridCol w="1009099"/>
                <a:gridCol w="10297143"/>
              </a:tblGrid>
              <a:tr h="520287">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探究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能完成</a:t>
                      </a:r>
                      <a:r>
                        <a:rPr lang="en-US" sz="2800" dirty="0">
                          <a:effectLst/>
                          <a:latin typeface="宋体" panose="02010600030101010101" pitchFamily="2" charset="-122"/>
                          <a:ea typeface="宋体" panose="02010600030101010101" pitchFamily="2"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探究加速度与力、质量的关系</a:t>
                      </a:r>
                      <a:r>
                        <a:rPr lang="en-US" sz="2800" dirty="0">
                          <a:effectLst/>
                          <a:latin typeface="宋体" panose="02010600030101010101" pitchFamily="2" charset="-122"/>
                          <a:ea typeface="宋体" panose="02010600030101010101" pitchFamily="2"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等物理实验。</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能从生活中的现象提出可探究的物理问题</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能在他人帮助下制订科学探究方案</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有控制变量的意识</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会使用实验器材获取数据</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能根据数据形成结论</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会分析导致实验误差的原因。</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能参考教科书撰写有一定要求的实验报告</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在报告中能对实验操作提出问题并进行讨论</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能用学过的物理术语等交流科学探究过程和结果</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5607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862026592"/>
              </p:ext>
            </p:extLst>
          </p:nvPr>
        </p:nvGraphicFramePr>
        <p:xfrm>
          <a:off x="477595" y="1790460"/>
          <a:ext cx="11306242" cy="1935358"/>
        </p:xfrm>
        <a:graphic>
          <a:graphicData uri="http://schemas.openxmlformats.org/drawingml/2006/table">
            <a:tbl>
              <a:tblPr firstRow="1" firstCol="1" bandRow="1"/>
              <a:tblGrid>
                <a:gridCol w="1225123"/>
                <a:gridCol w="10081119"/>
              </a:tblGrid>
              <a:tr h="416755">
                <a:tc>
                  <a:txBody>
                    <a:bodyPr/>
                    <a:lstStyle/>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科学态</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度与</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责任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59" marR="7559"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通过伽利略、牛顿相关的史实</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能认识物理学研究是不断完善的</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乐于将牛顿运动定律应用于日常生活实际</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能认识牛顿运动定律的应用对人类文明进步的推动作用</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04" marR="13804" marT="7559" marB="75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269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080164"/>
            <a:ext cx="11412000" cy="5493812"/>
          </a:xfrm>
          <a:prstGeom prst="rect">
            <a:avLst/>
          </a:prstGeom>
        </p:spPr>
        <p:txBody>
          <a:bodyPr>
            <a:spAutoFit/>
          </a:bodyPr>
          <a:lstStyle/>
          <a:p>
            <a:pPr>
              <a:lnSpc>
                <a:spcPct val="150000"/>
              </a:lnSpc>
              <a:spcAft>
                <a:spcPts val="0"/>
              </a:spcAft>
              <a:tabLst>
                <a:tab pos="2340610" algn="l"/>
              </a:tabLst>
            </a:pPr>
            <a:r>
              <a:rPr lang="zh-CN" altLang="zh-CN" sz="2600" spc="-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600" spc="-100" dirty="0">
                <a:latin typeface="Times New Roman" panose="02020603050405020304" pitchFamily="18" charset="0"/>
                <a:ea typeface="方正楷体_GBK" panose="03000509000000000000" pitchFamily="65" charset="-122"/>
                <a:cs typeface="Times New Roman" panose="02020603050405020304" pitchFamily="18" charset="0"/>
              </a:rPr>
              <a:t>上海市大同中学高一期末</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在竖直平面内建立直角坐标系</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xOy</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该平面内有</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AM</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BM</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CM</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三条光滑固定轨道</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两点处于同一个圆上</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是圆上任意一点</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分别为此圆与</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轴的切点。</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点在</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轴上且</a:t>
            </a:r>
            <a:r>
              <a:rPr lang="zh-CN" altLang="zh-CN" sz="2600" spc="-1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BMO</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=60°,</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O'</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为圆心。现将</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三个小球分别从</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点同时由静止释放</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它们将沿轨道运动到</a:t>
            </a:r>
            <a:r>
              <a:rPr lang="en-US" altLang="zh-CN" sz="2600" i="1" spc="-1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如所用时间分别为</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spc="-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spc="-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spc="-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spc="-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spc="-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spc="-100"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spc="-100" baseline="-250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spc="-100" dirty="0">
                <a:latin typeface="Times New Roman" panose="02020603050405020304" pitchFamily="18" charset="0"/>
                <a:ea typeface="方正中等线简体" panose="03000509000000000000" pitchFamily="65" charset="-122"/>
                <a:cs typeface="Times New Roman" panose="02020603050405020304" pitchFamily="18" charset="0"/>
              </a:rPr>
              <a:t>大小关系是</a:t>
            </a:r>
            <a:endParaRPr lang="zh-CN" altLang="zh-CN" sz="2600" spc="-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6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zh-CN" sz="26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600"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zh-CN" sz="26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6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600" i="1" dirty="0" err="1">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600" i="1" baseline="-25000" dirty="0" err="1">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zh-CN" sz="26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由于</a:t>
            </a:r>
            <a:r>
              <a:rPr lang="en-US" altLang="zh-CN" sz="26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点的位置不确定</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无法比较时间大小关系</a:t>
            </a:r>
            <a:endParaRPr lang="zh-CN" altLang="zh-CN" sz="26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276070"/>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7" name="矩形 6"/>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8" name="流程图: 离页连接符 7"/>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87291" y="88737"/>
            <a:ext cx="964701"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提能</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1455997" y="97446"/>
            <a:ext cx="1614873"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综合训练</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2" name="image46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5566" y="3827070"/>
            <a:ext cx="1696569" cy="1889805"/>
          </a:xfrm>
          <a:prstGeom prst="rect">
            <a:avLst/>
          </a:prstGeom>
          <a:noFill/>
          <a:ln>
            <a:noFill/>
          </a:ln>
        </p:spPr>
      </p:pic>
      <p:sp>
        <p:nvSpPr>
          <p:cNvPr id="10" name="TextBox 14"/>
          <p:cNvSpPr txBox="1"/>
          <p:nvPr/>
        </p:nvSpPr>
        <p:spPr>
          <a:xfrm>
            <a:off x="258980" y="5237252"/>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77466"/>
            <a:ext cx="11250000" cy="5976664"/>
            <a:chOff x="471000" y="934424"/>
            <a:chExt cx="11250000" cy="5462682"/>
          </a:xfrm>
        </p:grpSpPr>
        <p:sp>
          <p:nvSpPr>
            <p:cNvPr id="11" name="圆角矩形 10"/>
            <p:cNvSpPr/>
            <p:nvPr/>
          </p:nvSpPr>
          <p:spPr>
            <a:xfrm>
              <a:off x="471000" y="1094413"/>
              <a:ext cx="11250000" cy="5302693"/>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6" y="856556"/>
            <a:ext cx="10925577" cy="1962204"/>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由题意可知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三点处于同一个圆上</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且圆心</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O'</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点在同一竖直线上</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设圆的半径为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从圆上任意一点与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点构成一光滑轨道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该轨道与竖直方向的夹角为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如图所示</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8" name="image467.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5566" y="2201947"/>
            <a:ext cx="1937612" cy="2142341"/>
          </a:xfrm>
          <a:prstGeom prst="rect">
            <a:avLst/>
          </a:prstGeom>
          <a:noFill/>
          <a:ln>
            <a:noFill/>
          </a:ln>
        </p:spPr>
      </p:pic>
      <mc:AlternateContent xmlns:mc="http://schemas.openxmlformats.org/markup-compatibility/2006" xmlns:a14="http://schemas.microsoft.com/office/drawing/2010/main">
        <mc:Choice Requires="a14">
          <p:sp>
            <p:nvSpPr>
              <p:cNvPr id="9" name="矩形 8"/>
              <p:cNvSpPr/>
              <p:nvPr/>
            </p:nvSpPr>
            <p:spPr>
              <a:xfrm>
                <a:off x="642236" y="2781722"/>
                <a:ext cx="10925577" cy="1651221"/>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小球从轨道顶端静止滑下的加速度为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根据运动学公式可得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642236" y="2781722"/>
                <a:ext cx="10925577" cy="1651221"/>
              </a:xfrm>
              <a:prstGeom prst="rect">
                <a:avLst/>
              </a:prstGeom>
              <a:blipFill rotWithShape="0">
                <a:blip r:embed="rId4"/>
                <a:stretch>
                  <a:fillRect l="-1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642236" y="4293890"/>
                <a:ext cx="10925577" cy="2053960"/>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联立可得小球从轨道顶端到底端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点所用时间为</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𝑔</m:t>
                            </m:r>
                          </m:den>
                        </m:f>
                      </m:e>
                    </m:rad>
                  </m:oMath>
                </a14:m>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642236" y="4293890"/>
                <a:ext cx="10925577" cy="2053960"/>
              </a:xfrm>
              <a:prstGeom prst="rect">
                <a:avLst/>
              </a:prstGeom>
              <a:blipFill rotWithShape="0">
                <a:blip r:embed="rId5"/>
                <a:stretch>
                  <a:fillRect l="-1115"/>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linds(horizontal)">
                                      <p:cBhvr>
                                        <p:cTn id="16" dur="500"/>
                                        <p:tgtEl>
                                          <p:spTgt spid="9">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linds(horizontal)">
                                      <p:cBhvr>
                                        <p:cTn id="22" dur="500"/>
                                        <p:tgtEl>
                                          <p:spTgt spid="14">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blinds(horizontal)">
                                      <p:cBhvr>
                                        <p:cTn id="2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1335</Words>
  <Application>Microsoft Office PowerPoint</Application>
  <PresentationFormat>自定义</PresentationFormat>
  <Paragraphs>185</Paragraphs>
  <Slides>28</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DOUYU Font</vt:lpstr>
      <vt:lpstr>方正楷体_GBK</vt:lpstr>
      <vt:lpstr>方正中等线简体</vt:lpstr>
      <vt:lpstr>黑体</vt:lpstr>
      <vt:lpstr>华文黑体</vt:lpstr>
      <vt:lpstr>华文细黑</vt:lpstr>
      <vt:lpstr>楷体_GB2312</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6686</cp:revision>
  <dcterms:created xsi:type="dcterms:W3CDTF">2014-11-27T01:03:00Z</dcterms:created>
  <dcterms:modified xsi:type="dcterms:W3CDTF">2024-06-12T01:35:48Z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